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66" r:id="rId4"/>
    <p:sldId id="289" r:id="rId5"/>
    <p:sldId id="287" r:id="rId6"/>
    <p:sldId id="290" r:id="rId7"/>
    <p:sldId id="291" r:id="rId8"/>
    <p:sldId id="265" r:id="rId9"/>
    <p:sldId id="305" r:id="rId10"/>
    <p:sldId id="301" r:id="rId11"/>
    <p:sldId id="306" r:id="rId12"/>
    <p:sldId id="302" r:id="rId13"/>
    <p:sldId id="297" r:id="rId14"/>
    <p:sldId id="283" r:id="rId15"/>
    <p:sldId id="284" r:id="rId16"/>
    <p:sldId id="282" r:id="rId17"/>
    <p:sldId id="273" r:id="rId18"/>
    <p:sldId id="309" r:id="rId19"/>
    <p:sldId id="304" r:id="rId20"/>
    <p:sldId id="303" r:id="rId21"/>
    <p:sldId id="311" r:id="rId22"/>
    <p:sldId id="310" r:id="rId23"/>
    <p:sldId id="270" r:id="rId24"/>
    <p:sldId id="292" r:id="rId25"/>
    <p:sldId id="294" r:id="rId26"/>
    <p:sldId id="271" r:id="rId27"/>
    <p:sldId id="313" r:id="rId28"/>
    <p:sldId id="274" r:id="rId29"/>
    <p:sldId id="307" r:id="rId30"/>
    <p:sldId id="275" r:id="rId31"/>
    <p:sldId id="312" r:id="rId32"/>
    <p:sldId id="293" r:id="rId33"/>
    <p:sldId id="286" r:id="rId34"/>
    <p:sldId id="295" r:id="rId35"/>
    <p:sldId id="298" r:id="rId36"/>
    <p:sldId id="299" r:id="rId37"/>
    <p:sldId id="279" r:id="rId38"/>
    <p:sldId id="276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EC5E1B-E0C3-2F4F-BD2D-AE4CC0FA7794}">
          <p14:sldIdLst>
            <p14:sldId id="256"/>
            <p14:sldId id="266"/>
            <p14:sldId id="289"/>
            <p14:sldId id="287"/>
            <p14:sldId id="290"/>
            <p14:sldId id="291"/>
            <p14:sldId id="265"/>
            <p14:sldId id="305"/>
            <p14:sldId id="301"/>
            <p14:sldId id="306"/>
            <p14:sldId id="302"/>
            <p14:sldId id="297"/>
            <p14:sldId id="283"/>
            <p14:sldId id="284"/>
            <p14:sldId id="282"/>
            <p14:sldId id="273"/>
            <p14:sldId id="309"/>
            <p14:sldId id="304"/>
            <p14:sldId id="303"/>
            <p14:sldId id="311"/>
            <p14:sldId id="310"/>
            <p14:sldId id="270"/>
            <p14:sldId id="292"/>
            <p14:sldId id="294"/>
            <p14:sldId id="271"/>
            <p14:sldId id="313"/>
            <p14:sldId id="274"/>
            <p14:sldId id="307"/>
            <p14:sldId id="275"/>
            <p14:sldId id="312"/>
            <p14:sldId id="293"/>
            <p14:sldId id="286"/>
            <p14:sldId id="295"/>
          </p14:sldIdLst>
        </p14:section>
        <p14:section name="Additional Slides" id="{7C60F768-E034-E144-93C5-80AF5DD17456}">
          <p14:sldIdLst>
            <p14:sldId id="298"/>
            <p14:sldId id="299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00"/>
    <a:srgbClr val="00A6D6"/>
    <a:srgbClr val="00CD85"/>
    <a:srgbClr val="A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 autoAdjust="0"/>
    <p:restoredTop sz="76223" autoAdjust="0"/>
  </p:normalViewPr>
  <p:slideViewPr>
    <p:cSldViewPr snapToGrid="0" snapToObjects="1">
      <p:cViewPr>
        <p:scale>
          <a:sx n="110" d="100"/>
          <a:sy n="110" d="100"/>
        </p:scale>
        <p:origin x="1904" y="8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MORDM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500000.0</c:v>
                </c:pt>
                <c:pt idx="1">
                  <c:v>100000.0</c:v>
                </c:pt>
                <c:pt idx="2">
                  <c:v>100000.0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Multi-Scenario MORDM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2.5E6</c:v>
                </c:pt>
                <c:pt idx="1">
                  <c:v>500000.0</c:v>
                </c:pt>
                <c:pt idx="2">
                  <c:v>500000.0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2.5E7</c:v>
                </c:pt>
                <c:pt idx="1">
                  <c:v>5.0E6</c:v>
                </c:pt>
                <c:pt idx="2">
                  <c:v>5.0E6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04687184"/>
        <c:axId val="-1404969920"/>
      </c:barChart>
      <c:catAx>
        <c:axId val="-140468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404969920"/>
        <c:crosses val="autoZero"/>
        <c:auto val="1"/>
        <c:lblAlgn val="ctr"/>
        <c:lblOffset val="100"/>
        <c:noMultiLvlLbl val="0"/>
      </c:catAx>
      <c:valAx>
        <c:axId val="-1404969920"/>
        <c:scaling>
          <c:orientation val="minMax"/>
          <c:max val="2.5E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404687184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charset="0"/>
                    <a:ea typeface="Lato" charset="0"/>
                    <a:cs typeface="Lato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6764968722073"/>
          <c:y val="0.0338872395048979"/>
          <c:w val="0.310723860589812"/>
          <c:h val="0.253406692037632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ato" charset="0"/>
          <a:ea typeface="Lato" charset="0"/>
          <a:cs typeface="Lat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8/28/18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5C366-8603-3C40-A301-2D73F9703A9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97100-7612-234F-B6D2-D27AA8C89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the</a:t>
            </a:r>
            <a:r>
              <a:rPr lang="en-US" baseline="0" dirty="0" smtClean="0"/>
              <a:t> three methods. </a:t>
            </a:r>
            <a:br>
              <a:rPr lang="en-US" baseline="0" dirty="0" smtClean="0"/>
            </a:br>
            <a:r>
              <a:rPr lang="en-US" baseline="0" dirty="0" smtClean="0"/>
              <a:t>Click to reveal a color-based highlight of the primary difference between these methods: the MOEA search configuration (which changes to include robustness more and more: MORDM doesn’t consider robustness, Multi kind of does through reference scenarios selected from potentially vulnerable region of the uncertainty space, MORO does by </a:t>
            </a:r>
            <a:r>
              <a:rPr lang="en-US" baseline="0" dirty="0" err="1" smtClean="0"/>
              <a:t>pareto</a:t>
            </a:r>
            <a:r>
              <a:rPr lang="en-US" baseline="0" dirty="0" smtClean="0"/>
              <a:t> optimizing based on robust outcomes determined by testing a potential policy alternatives against a set of N (in this case 50) scenarios.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8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 Workbench </a:t>
            </a:r>
            <a:r>
              <a:rPr lang="mr-IN" dirty="0" smtClean="0"/>
              <a:t>–</a:t>
            </a:r>
            <a:r>
              <a:rPr lang="en-US" dirty="0" smtClean="0"/>
              <a:t> obvi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Platypus and the generational BORG </a:t>
            </a:r>
            <a:r>
              <a:rPr lang="mr-IN" baseline="0" dirty="0" smtClean="0"/>
              <a:t>–</a:t>
            </a:r>
            <a:r>
              <a:rPr lang="en-US" baseline="0" dirty="0" smtClean="0"/>
              <a:t> check out the code in EMA workbench for a description. Basically uses the same </a:t>
            </a:r>
            <a:r>
              <a:rPr lang="en-US" baseline="0" dirty="0" err="1" smtClean="0"/>
              <a:t>variators</a:t>
            </a:r>
            <a:r>
              <a:rPr lang="en-US" baseline="0" dirty="0" smtClean="0"/>
              <a:t> as BORG with configuration details based on BORG literature, and uses adaptive population sizing. Generational BORG is much easier to parallelize than steady-state BORG, as there is no dependency on previous generations. </a:t>
            </a:r>
          </a:p>
          <a:p>
            <a:r>
              <a:rPr lang="en-US" baseline="0" dirty="0" err="1" smtClean="0"/>
              <a:t>Cython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runs so fast!</a:t>
            </a:r>
          </a:p>
          <a:p>
            <a:r>
              <a:rPr lang="en-US" baseline="0" dirty="0" err="1" smtClean="0"/>
              <a:t>Satsficing</a:t>
            </a:r>
            <a:r>
              <a:rPr lang="en-US" baseline="0" dirty="0" smtClean="0"/>
              <a:t> robustness: basically looks for volume of scenarios for a policy that are above (if the criterion is set to minimize) or below (for maximize) the defined threshold. Results in a robustness value between 0 and 1 (abstracted from the original units of the outcome of interest). Domain criterion mechanism allows decision maker to be as conservative as they want to be. </a:t>
            </a:r>
          </a:p>
          <a:p>
            <a:r>
              <a:rPr lang="en-US" baseline="0" dirty="0" smtClean="0"/>
              <a:t>Included the DOI in small text at the bottom of the slide, but can be removed if it feels too cluttered.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5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MORDM</a:t>
            </a:r>
            <a:r>
              <a:rPr lang="en-US" baseline="0" dirty="0" smtClean="0"/>
              <a:t> and MORO both reveal a wide range of robustness values and demonstrate nicely policy options that indicate the tradeoff between reliability and utility. </a:t>
            </a:r>
          </a:p>
          <a:p>
            <a:r>
              <a:rPr lang="en-US" baseline="0" dirty="0" smtClean="0"/>
              <a:t>Multi-MORDM moves very quickly to conservative approaches that prioritize reliability and low maximum pollution and sacrifice utility.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what leads to the spike in robustness for </a:t>
            </a:r>
            <a:r>
              <a:rPr lang="en-US" baseline="0" dirty="0" err="1" smtClean="0"/>
              <a:t>maxp</a:t>
            </a:r>
            <a:r>
              <a:rPr lang="en-US" baseline="0" dirty="0" smtClean="0"/>
              <a:t> and reliability, as well as the decrease in utility that was shown on the previous slide. Let’s investigate this more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0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1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Anthro</a:t>
            </a:r>
            <a:r>
              <a:rPr lang="en-US" baseline="0" dirty="0" smtClean="0"/>
              <a:t>pogenic pollution release rules. Alternative to the release patterns on the slide showing decisions over time. The black line is the critical P ratio, the tipping point of the problem</a:t>
            </a:r>
          </a:p>
          <a:p>
            <a:r>
              <a:rPr lang="en-US" baseline="0" dirty="0" smtClean="0"/>
              <a:t>Slide is animated to first show DPS only, then show planned adaptive DPS, then show both together.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shown: planned adaptive rules are in general </a:t>
            </a:r>
            <a:r>
              <a:rPr lang="en-US" baseline="0" smtClean="0"/>
              <a:t>more conservative, </a:t>
            </a:r>
            <a:r>
              <a:rPr lang="en-US" baseline="0" dirty="0" smtClean="0"/>
              <a:t>as the anthropogenic release drops earlier and stays low for longer on average.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seems like </a:t>
            </a:r>
            <a:r>
              <a:rPr lang="en-US" baseline="0" dirty="0" smtClean="0"/>
              <a:t>problems that support fast adaption are less affected by reference scenario selection than policies with slower adaptation. This is obviously not 100% known, but in this case, with this model and these policy formats, it seems like that is what is happening.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future: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need to look into the impact of varying numbers and types of scenario selection for the search phase of MORO (how many do you need before you start getting to a point of diminishing returns)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Different decision period for the planned adaptive model (5, 20, etc.)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More about the scenario selection process for multi-</a:t>
            </a:r>
            <a:r>
              <a:rPr lang="en-US" baseline="0" dirty="0" err="1" smtClean="0"/>
              <a:t>mordm</a:t>
            </a:r>
            <a:r>
              <a:rPr lang="en-US" baseline="0" dirty="0" smtClean="0"/>
              <a:t>: how do different methods affect the results </a:t>
            </a:r>
            <a:r>
              <a:rPr lang="mr-IN" baseline="0" dirty="0" smtClean="0"/>
              <a:t>–</a:t>
            </a:r>
            <a:r>
              <a:rPr lang="en-US" baseline="0" dirty="0" smtClean="0"/>
              <a:t> with the goal of being able to select the best method based on stakeholder goals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Comparison of NSGAII hybrid to other methods of MOEA, including BORG.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3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not in scope for this presentation, but shows the Pareto front size across </a:t>
            </a:r>
            <a:r>
              <a:rPr lang="en-US" baseline="0" dirty="0" err="1" smtClean="0"/>
              <a:t>model+method</a:t>
            </a:r>
            <a:r>
              <a:rPr lang="en-US" baseline="0" dirty="0" smtClean="0"/>
              <a:t> pairings. Just indicates the number of polices that are presented, not anything else like diversity of lever values or the like.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Planned adaptive settles on a release level pretty</a:t>
            </a:r>
            <a:r>
              <a:rPr lang="en-US" baseline="0" dirty="0" smtClean="0"/>
              <a:t> quickly, while </a:t>
            </a:r>
            <a:r>
              <a:rPr lang="en-US" baseline="0" dirty="0" err="1" smtClean="0"/>
              <a:t>dps</a:t>
            </a:r>
            <a:r>
              <a:rPr lang="en-US" baseline="0" dirty="0" smtClean="0"/>
              <a:t> is able to bounce back and forth between levels more responsively due to the updating of pollution release every </a:t>
            </a:r>
            <a:r>
              <a:rPr lang="en-US" baseline="0" dirty="0" err="1" smtClean="0"/>
              <a:t>timestep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 is to discover a more diverse set of potentially robust policy alternatives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Selected from sample of uncertainties in the vulnerable region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Basically, multi </a:t>
            </a:r>
            <a:r>
              <a:rPr lang="en-US" baseline="0" dirty="0" err="1" smtClean="0"/>
              <a:t>mordm</a:t>
            </a:r>
            <a:r>
              <a:rPr lang="en-US" baseline="0" dirty="0" smtClean="0"/>
              <a:t> incorporates robustness in the search phase by adding more reference scenarios that are selected from within the identified vulnerable region as identified from PRIM in MORDM</a:t>
            </a:r>
          </a:p>
          <a:p>
            <a:r>
              <a:rPr lang="en-US" baseline="0" dirty="0" smtClean="0"/>
              <a:t>My application selects 4 maximally diverse scenario within that region.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Newly defined as</a:t>
            </a:r>
            <a:r>
              <a:rPr lang="en-US" baseline="0" dirty="0" smtClean="0"/>
              <a:t> an independent framework for analysis that follows the RDM structure. The goal is to more completely introduce robustness considerations as early as possible in the process.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8/28/18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envsoft.2017.02.017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x.doi.org/10.1016/j.envsoft.2017.02.017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x.doi.org/10.5751/ES-07687-20031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3" Type="http://schemas.openxmlformats.org/officeDocument/2006/relationships/image" Target="../media/image14.jpg"/><Relationship Id="rId14" Type="http://schemas.openxmlformats.org/officeDocument/2006/relationships/image" Target="../media/image15.jpg"/><Relationship Id="rId15" Type="http://schemas.openxmlformats.org/officeDocument/2006/relationships/image" Target="../media/image16.jpg"/><Relationship Id="rId16" Type="http://schemas.openxmlformats.org/officeDocument/2006/relationships/image" Target="../media/image17.jpg"/><Relationship Id="rId17" Type="http://schemas.openxmlformats.org/officeDocument/2006/relationships/image" Target="../media/image18.jpg"/><Relationship Id="rId18" Type="http://schemas.openxmlformats.org/officeDocument/2006/relationships/image" Target="../media/image19.jpg"/><Relationship Id="rId19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5504"/>
            <a:ext cx="9144000" cy="219483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Robust Decision Support Methods</a:t>
            </a:r>
            <a:br>
              <a:rPr lang="en-GB" sz="36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GB" sz="2800" i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 Comparative Analysis</a:t>
            </a:r>
            <a:endParaRPr lang="en-GB" sz="2800" i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38133"/>
            <a:ext cx="9144000" cy="131445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Erin Bartholomew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411999" y="4155220"/>
            <a:ext cx="2160000" cy="616268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71999" y="4204473"/>
            <a:ext cx="2160000" cy="567015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72000" y="4796115"/>
            <a:ext cx="0" cy="1308847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dirty="0" smtClean="0"/>
              <a:t>Robust Decision Making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</a:t>
            </a:r>
            <a:r>
              <a:rPr lang="en-US" dirty="0" smtClean="0"/>
              <a:t>Specification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Policy </a:t>
            </a:r>
            <a:r>
              <a:rPr lang="en-US" dirty="0" smtClean="0"/>
              <a:t>Alternative Determination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Exploration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Scenario Discovery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898" y="868631"/>
            <a:ext cx="2086740" cy="2942215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.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Policy </a:t>
              </a:r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Alternative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Computational Exploration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40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sz="2400" smtClean="0"/>
              <a:t>Multi-Objective Robust Decision Making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/>
          </a:bodyPr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Kasprzyk</a:t>
            </a:r>
            <a:r>
              <a:rPr lang="en-US" dirty="0" smtClean="0"/>
              <a:t> (2013) as an extension of RDM</a:t>
            </a:r>
            <a:endParaRPr lang="en-US" dirty="0"/>
          </a:p>
          <a:p>
            <a:r>
              <a:rPr lang="en-US" dirty="0" smtClean="0"/>
              <a:t>Uses an MOEA to determine potentially robust policy alternatives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898" y="868631"/>
            <a:ext cx="2086740" cy="2942215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a single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29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sz="2400" smtClean="0"/>
              <a:t>Multi-Objective Robust Decision Making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Kasprzyk</a:t>
            </a:r>
            <a:r>
              <a:rPr lang="en-US" dirty="0" smtClean="0"/>
              <a:t> (2013) as an extension of RDM</a:t>
            </a:r>
            <a:endParaRPr lang="en-US" dirty="0"/>
          </a:p>
          <a:p>
            <a:r>
              <a:rPr lang="en-US" dirty="0" smtClean="0"/>
              <a:t>Uses an MOEA to determine potentially robust policy alternatives</a:t>
            </a:r>
          </a:p>
          <a:p>
            <a:r>
              <a:rPr lang="en-US" dirty="0" smtClean="0"/>
              <a:t>Policy selection is based on performance in a single reference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898" y="868631"/>
            <a:ext cx="2086740" cy="2942215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a single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/>
          <a:lstStyle/>
          <a:p>
            <a:r>
              <a:rPr lang="en-US" dirty="0" smtClean="0"/>
              <a:t>Multi-Scenario MORDM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Extension of MORDM framework</a:t>
            </a:r>
          </a:p>
          <a:p>
            <a:r>
              <a:rPr lang="en-US" dirty="0" smtClean="0"/>
              <a:t>Updates the search phase to consider multiple independent reference scenarios</a:t>
            </a:r>
          </a:p>
          <a:p>
            <a:r>
              <a:rPr lang="en-US" dirty="0" smtClean="0"/>
              <a:t>Reference scenario selection based on vulnerabilities found through MORDM</a:t>
            </a:r>
          </a:p>
          <a:p>
            <a:pPr lvl="1"/>
            <a:r>
              <a:rPr lang="en-US" dirty="0" smtClean="0"/>
              <a:t>4 policies that are maximally diverse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62897" y="339924"/>
            <a:ext cx="2099271" cy="3955370"/>
            <a:chOff x="3521833" y="1022770"/>
            <a:chExt cx="2099271" cy="3955370"/>
          </a:xfrm>
        </p:grpSpPr>
        <p:grpSp>
          <p:nvGrpSpPr>
            <p:cNvPr id="18" name="Group 17"/>
            <p:cNvGrpSpPr/>
            <p:nvPr/>
          </p:nvGrpSpPr>
          <p:grpSpPr>
            <a:xfrm>
              <a:off x="3521833" y="1022770"/>
              <a:ext cx="2099271" cy="3955370"/>
              <a:chOff x="975750" y="4215909"/>
              <a:chExt cx="2099271" cy="395537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90181" y="5843860"/>
                <a:ext cx="714441" cy="69239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2b. Reference Scenario Selection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1301566" y="5536485"/>
                <a:ext cx="0" cy="3118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988748" y="684556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1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100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1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100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1000" dirty="0" smtClean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Uncertainty Analysis</a:t>
                  </a:r>
                  <a:endParaRPr lang="en-US" sz="1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23" name="Straight Arrow Connector 22"/>
              <p:cNvCxnSpPr/>
              <p:nvPr/>
            </p:nvCxnSpPr>
            <p:spPr>
              <a:xfrm>
                <a:off x="2435452" y="6536253"/>
                <a:ext cx="607" cy="307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976948" y="7356188"/>
                <a:ext cx="0" cy="306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1917011" y="5842758"/>
                <a:ext cx="1158010" cy="693495"/>
                <a:chOff x="2034344" y="5788256"/>
                <a:chExt cx="1158010" cy="69349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2161450" y="5788256"/>
                  <a:ext cx="1030904" cy="59348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 smtClean="0">
                      <a:latin typeface="Calibri" charset="0"/>
                      <a:ea typeface="Calibri" charset="0"/>
                      <a:cs typeface="Calibri" charset="0"/>
                    </a:rPr>
                    <a:t>2b. Policy Alternative Determination</a:t>
                  </a:r>
                  <a:endParaRPr lang="en-US" sz="1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094909" y="5844486"/>
                  <a:ext cx="1036880" cy="587711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 smtClean="0">
                      <a:latin typeface="Calibri" charset="0"/>
                      <a:ea typeface="Calibri" charset="0"/>
                      <a:cs typeface="Calibri" charset="0"/>
                    </a:rPr>
                    <a:t>2b. Policy Alternative </a:t>
                  </a:r>
                  <a:r>
                    <a:rPr lang="en-US" sz="1000" dirty="0" err="1" smtClean="0">
                      <a:latin typeface="Calibri" charset="0"/>
                      <a:ea typeface="Calibri" charset="0"/>
                      <a:cs typeface="Calibri" charset="0"/>
                    </a:rPr>
                    <a:t>Determinationç</a:t>
                  </a:r>
                  <a:endParaRPr lang="en-US" sz="1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034344" y="5902036"/>
                  <a:ext cx="1036881" cy="579715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 smtClean="0">
                      <a:latin typeface="Calibri" charset="0"/>
                      <a:ea typeface="Calibri" charset="0"/>
                      <a:cs typeface="Calibri" charset="0"/>
                    </a:rPr>
                    <a:t>2c. Policy Alternative Determination</a:t>
                  </a:r>
                  <a:endParaRPr lang="en-US" sz="10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26" name="Straight Arrow Connector 25"/>
              <p:cNvCxnSpPr>
                <a:stCxn id="20" idx="3"/>
              </p:cNvCxnSpPr>
              <p:nvPr/>
            </p:nvCxnSpPr>
            <p:spPr>
              <a:xfrm>
                <a:off x="1704622" y="6190057"/>
                <a:ext cx="2134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988751" y="4215909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1. Model Specification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88751" y="5025863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2a. MORDM to determine weaknesses in identified policies through Scenario Discovery</a:t>
                </a:r>
                <a:endPara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2031886" y="4726531"/>
                <a:ext cx="0" cy="2993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975750" y="766065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1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100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10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100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4. Scenario Discovery</a:t>
                  </a:r>
                  <a:endParaRPr lang="en-US" sz="1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  <p:cxnSp>
          <p:nvCxnSpPr>
            <p:cNvPr id="19" name="Straight Arrow Connector 447"/>
            <p:cNvCxnSpPr/>
            <p:nvPr/>
          </p:nvCxnSpPr>
          <p:spPr>
            <a:xfrm flipV="1">
              <a:off x="5608106" y="1278081"/>
              <a:ext cx="12998" cy="3390629"/>
            </a:xfrm>
            <a:prstGeom prst="bentConnector3">
              <a:avLst>
                <a:gd name="adj1" fmla="val 1858732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0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sz="2700" dirty="0" smtClean="0"/>
              <a:t>Multi-Objective Robust Optimization</a:t>
            </a:r>
            <a:endParaRPr lang="en-US" sz="27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/>
          <a:lstStyle/>
          <a:p>
            <a:r>
              <a:rPr lang="en-US" dirty="0" smtClean="0"/>
              <a:t>The search phase now selects policy alternatives based on robustness</a:t>
            </a:r>
          </a:p>
          <a:p>
            <a:endParaRPr lang="en-US" dirty="0" smtClean="0"/>
          </a:p>
          <a:p>
            <a:r>
              <a:rPr lang="en-US" dirty="0" smtClean="0"/>
              <a:t>Fitness determined by testing each alternative on a static set of 50 scenarios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5663" y="869430"/>
            <a:ext cx="2086740" cy="2955064"/>
            <a:chOff x="3774866" y="4214274"/>
            <a:chExt cx="2086740" cy="2955064"/>
          </a:xfrm>
        </p:grpSpPr>
        <p:sp>
          <p:nvSpPr>
            <p:cNvPr id="18" name="Rectangle 17"/>
            <p:cNvSpPr/>
            <p:nvPr/>
          </p:nvSpPr>
          <p:spPr>
            <a:xfrm>
              <a:off x="3774868" y="4214274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4867" y="5026618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robustness considerations and multiple scenarios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818002" y="4724896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774866" y="5838962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Uncertainty Analysis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818001" y="5537240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775336" y="6658716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818001" y="6349584"/>
              <a:ext cx="470" cy="309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47"/>
            <p:cNvCxnSpPr/>
            <p:nvPr/>
          </p:nvCxnSpPr>
          <p:spPr>
            <a:xfrm flipH="1" flipV="1">
              <a:off x="5861138" y="4469585"/>
              <a:ext cx="468" cy="2444442"/>
            </a:xfrm>
            <a:prstGeom prst="bentConnector3">
              <a:avLst>
                <a:gd name="adj1" fmla="val -48846154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87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6433811" y="1043322"/>
            <a:ext cx="2086270" cy="5076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433810" y="1855801"/>
            <a:ext cx="2086270" cy="5076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50"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</a:t>
            </a:r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Determination, using an MOEA with robustness considerations and multiple scenarios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7476945" y="1553944"/>
            <a:ext cx="1" cy="301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433809" y="2671320"/>
            <a:ext cx="2086270" cy="5076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Uncertainty Analysis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7476944" y="2366288"/>
            <a:ext cx="1" cy="301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434279" y="3481279"/>
            <a:ext cx="2086270" cy="5106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7476944" y="3178632"/>
            <a:ext cx="470" cy="309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447"/>
          <p:cNvCxnSpPr/>
          <p:nvPr/>
        </p:nvCxnSpPr>
        <p:spPr>
          <a:xfrm flipH="1" flipV="1">
            <a:off x="8520081" y="1298633"/>
            <a:ext cx="468" cy="2444442"/>
          </a:xfrm>
          <a:prstGeom prst="bentConnector3">
            <a:avLst>
              <a:gd name="adj1" fmla="val -48846154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3523737" y="2317701"/>
            <a:ext cx="714441" cy="69239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2b. Reference Scenario Selection</a:t>
            </a:r>
            <a:endParaRPr lang="en-US" sz="1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835122" y="2010326"/>
            <a:ext cx="0" cy="311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632102" y="3319408"/>
            <a:ext cx="1976475" cy="40238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574499" y="3367582"/>
            <a:ext cx="1976400" cy="4030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522304" y="3418041"/>
            <a:ext cx="1976400" cy="41198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Uncertainty Analysis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4969008" y="3010094"/>
            <a:ext cx="607" cy="307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510504" y="3830029"/>
            <a:ext cx="0" cy="30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577673" y="2316599"/>
            <a:ext cx="1030904" cy="59348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2b. Policy Alternative Determination</a:t>
            </a:r>
            <a:endParaRPr lang="en-US" sz="1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511132" y="2372829"/>
            <a:ext cx="1036880" cy="58771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2b. Policy Alternative </a:t>
            </a:r>
            <a:r>
              <a:rPr lang="en-US" sz="1000" dirty="0" err="1" smtClean="0">
                <a:latin typeface="Calibri" charset="0"/>
                <a:ea typeface="Calibri" charset="0"/>
                <a:cs typeface="Calibri" charset="0"/>
              </a:rPr>
              <a:t>Determinationç</a:t>
            </a:r>
            <a:endParaRPr lang="en-US" sz="1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450567" y="2430379"/>
            <a:ext cx="1036881" cy="57971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latin typeface="Calibri" charset="0"/>
                <a:ea typeface="Calibri" charset="0"/>
                <a:cs typeface="Calibri" charset="0"/>
              </a:rPr>
              <a:t>2c. Policy Alternative Determination</a:t>
            </a:r>
            <a:endParaRPr lang="en-US" sz="1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Arrow Connector 103"/>
          <p:cNvCxnSpPr>
            <a:stCxn id="113" idx="3"/>
          </p:cNvCxnSpPr>
          <p:nvPr/>
        </p:nvCxnSpPr>
        <p:spPr>
          <a:xfrm>
            <a:off x="4238178" y="2663898"/>
            <a:ext cx="2134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522307" y="689750"/>
            <a:ext cx="2086270" cy="5106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22307" y="1499704"/>
            <a:ext cx="2086270" cy="51062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2a. MORDM to determine weaknesses in identified policies through Scenario Discovery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565442" y="1200372"/>
            <a:ext cx="0" cy="299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619104" y="4134498"/>
            <a:ext cx="1976475" cy="40238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561501" y="4182672"/>
            <a:ext cx="1976400" cy="40301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509306" y="4233131"/>
            <a:ext cx="1976400" cy="41198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7" name="Straight Arrow Connector 447"/>
          <p:cNvCxnSpPr/>
          <p:nvPr/>
        </p:nvCxnSpPr>
        <p:spPr>
          <a:xfrm flipV="1">
            <a:off x="5595579" y="945061"/>
            <a:ext cx="12998" cy="3390629"/>
          </a:xfrm>
          <a:prstGeom prst="bentConnector3">
            <a:avLst>
              <a:gd name="adj1" fmla="val 1858732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500445" y="1040814"/>
            <a:ext cx="2086270" cy="50688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00445" y="1854665"/>
            <a:ext cx="2086270" cy="50537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</a:t>
            </a:r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Determination, using an MOEA with a single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reference scenario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1543580" y="1547694"/>
            <a:ext cx="0" cy="306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500445" y="2667009"/>
            <a:ext cx="2086270" cy="50537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Uncertainty Analysis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1543580" y="2360038"/>
            <a:ext cx="0" cy="306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500915" y="3477656"/>
            <a:ext cx="2086270" cy="50537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1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543580" y="3172382"/>
            <a:ext cx="470" cy="305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447"/>
          <p:cNvCxnSpPr/>
          <p:nvPr/>
        </p:nvCxnSpPr>
        <p:spPr>
          <a:xfrm flipH="1" flipV="1">
            <a:off x="2586715" y="1294254"/>
            <a:ext cx="470" cy="2436089"/>
          </a:xfrm>
          <a:prstGeom prst="bentConnector3">
            <a:avLst>
              <a:gd name="adj1" fmla="val -48638298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411" y="563782"/>
            <a:ext cx="207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MORDM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6434125" y="580071"/>
            <a:ext cx="207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MORO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3170263" y="223482"/>
            <a:ext cx="2784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Multi Scenario-MORDM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78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0" grpId="0" animBg="1"/>
      <p:bldP spid="92" grpId="0" animBg="1"/>
      <p:bldP spid="117" grpId="0" animBg="1"/>
      <p:bldP spid="105" grpId="0" animBg="1"/>
      <p:bldP spid="111" grpId="0" animBg="1"/>
      <p:bldP spid="137" grpId="0" animBg="1"/>
      <p:bldP spid="140" grpId="0" animBg="1"/>
      <p:bldP spid="1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127374" y="1682150"/>
            <a:ext cx="6377928" cy="2113471"/>
            <a:chOff x="1524330" y="3281856"/>
            <a:chExt cx="4317755" cy="14307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197" y="3983301"/>
              <a:ext cx="1466074" cy="7293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330" y="3485007"/>
              <a:ext cx="1010991" cy="99441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962811" y="3292679"/>
              <a:ext cx="0" cy="635508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77171" y="4265432"/>
              <a:ext cx="682021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062873" y="4389120"/>
              <a:ext cx="779212" cy="0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54206" y="3605022"/>
              <a:ext cx="929051" cy="31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Anthropogenic Pollution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1024" y="3281856"/>
              <a:ext cx="798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Natural Pollution Inflows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1271" y="3659046"/>
              <a:ext cx="823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Natural </a:t>
              </a:r>
            </a:p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Pollution</a:t>
              </a:r>
            </a:p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Outflows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0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76039" y="491266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Quinn, J. D., </a:t>
            </a:r>
            <a:r>
              <a:rPr lang="en-US" sz="900" dirty="0"/>
              <a:t>P. M. Reed, and K. Keller. 2015. </a:t>
            </a:r>
            <a:r>
              <a:rPr lang="de-DE" sz="900" dirty="0">
                <a:hlinkClick r:id="rId3"/>
              </a:rPr>
              <a:t>http</a:t>
            </a:r>
            <a:r>
              <a:rPr lang="de-DE" sz="900" dirty="0" smtClean="0">
                <a:hlinkClick r:id="rId3"/>
              </a:rPr>
              <a:t>://doi.org/10.1016/j.envsoft.2017.02.017</a:t>
            </a:r>
            <a:r>
              <a:rPr lang="de-DE" sz="900" dirty="0" smtClean="0"/>
              <a:t> </a:t>
            </a:r>
            <a:endParaRPr lang="de-DE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83" y="1327030"/>
            <a:ext cx="6748272" cy="31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21895" y="2320530"/>
            <a:ext cx="1760428" cy="1880536"/>
          </a:xfrm>
          <a:prstGeom prst="rect">
            <a:avLst/>
          </a:prstGeom>
          <a:noFill/>
          <a:ln>
            <a:solidFill>
              <a:srgbClr val="1D1C7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System </a:t>
            </a:r>
          </a:p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Relations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00163" y="1951493"/>
            <a:ext cx="1945" cy="369037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9851" y="1464156"/>
            <a:ext cx="2740625" cy="487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Policy Levers - Variable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13137" y="2493058"/>
            <a:ext cx="2268650" cy="1535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Lake Recycling and Removal Rates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Pollution Release Variance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Utility Discount Factor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19734" y="2639704"/>
            <a:ext cx="1457004" cy="119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Pollution Level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Reliability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Utility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Inertia</a:t>
            </a:r>
            <a:endParaRPr lang="en-US" sz="16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181787" y="3234915"/>
            <a:ext cx="440108" cy="0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382322" y="3234915"/>
            <a:ext cx="440106" cy="1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ket 26"/>
          <p:cNvSpPr/>
          <p:nvPr/>
        </p:nvSpPr>
        <p:spPr>
          <a:xfrm>
            <a:off x="3787174" y="2352420"/>
            <a:ext cx="394613" cy="1848646"/>
          </a:xfrm>
          <a:prstGeom prst="righ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>
            <a:off x="6822428" y="2352420"/>
            <a:ext cx="394613" cy="1848646"/>
          </a:xfrm>
          <a:prstGeom prst="lef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Problem: Variations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/>
          <a:stretch/>
        </p:blipFill>
        <p:spPr>
          <a:xfrm>
            <a:off x="444260" y="1800193"/>
            <a:ext cx="8255479" cy="25989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2769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Intertemporal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6941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What’s the Big Deal?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Goal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Method and 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862972" y="1539433"/>
            <a:ext cx="4905512" cy="340831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Variations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862971" y="1539433"/>
            <a:ext cx="4905513" cy="3408318"/>
          </a:xfr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848710" y="2260121"/>
            <a:ext cx="2363637" cy="310551"/>
          </a:xfrm>
          <a:prstGeom prst="straightConnector1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99988" y="2570672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Tipping Point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4156" y="1039721"/>
            <a:ext cx="756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Direct Policy Search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791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Problem: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Planned Adaptive DPS</a:t>
            </a:r>
            <a:r>
              <a:rPr lang="en-US" dirty="0" smtClean="0"/>
              <a:t>: </a:t>
            </a:r>
            <a:r>
              <a:rPr lang="en-US" dirty="0" smtClean="0"/>
              <a:t>Proposed</a:t>
            </a:r>
            <a:endParaRPr lang="en-US" b="1" dirty="0" smtClean="0"/>
          </a:p>
          <a:p>
            <a:pPr lvl="1"/>
            <a:r>
              <a:rPr lang="en-US" dirty="0" smtClean="0"/>
              <a:t>DPS with decisions updated every 10 time steps</a:t>
            </a:r>
          </a:p>
          <a:p>
            <a:pPr lvl="1"/>
            <a:r>
              <a:rPr lang="en-US" dirty="0" smtClean="0"/>
              <a:t>More closely mimics real-world policies</a:t>
            </a:r>
          </a:p>
          <a:p>
            <a:endParaRPr lang="en-US" sz="2100" dirty="0"/>
          </a:p>
          <a:p>
            <a:r>
              <a:rPr lang="en-US" sz="2100" dirty="0" smtClean="0"/>
              <a:t>Parameterization based on Quinn et. al (2017)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6039" y="491266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Quinn, J. D., </a:t>
            </a:r>
            <a:r>
              <a:rPr lang="en-US" sz="900" dirty="0"/>
              <a:t>P. M. Reed, and K. Keller. 2015. </a:t>
            </a:r>
            <a:r>
              <a:rPr lang="de-DE" sz="900" dirty="0">
                <a:hlinkClick r:id="rId3"/>
              </a:rPr>
              <a:t>http</a:t>
            </a:r>
            <a:r>
              <a:rPr lang="de-DE" sz="900" dirty="0" smtClean="0">
                <a:hlinkClick r:id="rId3"/>
              </a:rPr>
              <a:t>://doi.org/10.1016/j.envsoft.2017.02.017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95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200" b="1" dirty="0"/>
              <a:t>EMA Workbench </a:t>
            </a:r>
            <a:r>
              <a:rPr lang="mr-I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Optimization, Uncertainty Analysis, Scenario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200" b="1" dirty="0"/>
              <a:t>Platypus</a:t>
            </a:r>
            <a:r>
              <a:rPr lang="en-US" sz="2200" dirty="0"/>
              <a:t> </a:t>
            </a:r>
            <a:r>
              <a:rPr lang="mr-I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Auto-adaptive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NSGAII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MOEA (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generational version of BORG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200" b="1" dirty="0" err="1"/>
              <a:t>Cython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 of lake problems</a:t>
            </a:r>
          </a:p>
          <a:p>
            <a:pPr>
              <a:spcAft>
                <a:spcPts val="1200"/>
              </a:spcAft>
            </a:pPr>
            <a:r>
              <a:rPr lang="en-US" sz="2200" b="1" dirty="0"/>
              <a:t>Satisficing robustness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Starr’s domain criterion and Singh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et. al (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2015)</a:t>
            </a:r>
          </a:p>
          <a:p>
            <a:pPr>
              <a:spcAft>
                <a:spcPts val="1200"/>
              </a:spcAft>
            </a:pPr>
            <a:r>
              <a:rPr lang="en-US" sz="2200" b="1" dirty="0" smtClean="0"/>
              <a:t>Amazon AWS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 Servers, Linux-based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6039" y="491266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Singh, R., P. M. Reed, and K. Keller. 2015. </a:t>
            </a:r>
            <a:r>
              <a:rPr lang="en-US" sz="900" dirty="0" smtClean="0">
                <a:hlinkClick r:id="rId3"/>
              </a:rPr>
              <a:t>http://doi.org/10.5751/ES-07687-200312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775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and Model Setup Requirements</a:t>
            </a:r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Access to results during method execution</a:t>
            </a:r>
          </a:p>
          <a:p>
            <a:pPr lvl="1"/>
            <a:r>
              <a:rPr lang="en-US" dirty="0" smtClean="0"/>
              <a:t>Effect of updating </a:t>
            </a:r>
            <a:r>
              <a:rPr lang="en-US" dirty="0"/>
              <a:t>m</a:t>
            </a:r>
            <a:r>
              <a:rPr lang="en-US" dirty="0" smtClean="0"/>
              <a:t>ethod and model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Computational cost</a:t>
            </a:r>
          </a:p>
          <a:p>
            <a:pPr lvl="1"/>
            <a:r>
              <a:rPr lang="en-US" dirty="0" smtClean="0"/>
              <a:t>Overall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202556"/>
              </p:ext>
            </p:extLst>
          </p:nvPr>
        </p:nvGraphicFramePr>
        <p:xfrm>
          <a:off x="1763713" y="1200150"/>
          <a:ext cx="7105650" cy="3703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52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Robustness across Methods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526957" y="927304"/>
            <a:ext cx="5065164" cy="4080271"/>
            <a:chOff x="2526957" y="927304"/>
            <a:chExt cx="5065164" cy="40802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04407" y="1063229"/>
              <a:ext cx="3787714" cy="38856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26957" y="927304"/>
            <a:ext cx="5065164" cy="4080271"/>
            <a:chOff x="2526957" y="927304"/>
            <a:chExt cx="5065164" cy="40802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804407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26956" y="927304"/>
            <a:ext cx="5065164" cy="4080271"/>
            <a:chOff x="2526957" y="927304"/>
            <a:chExt cx="5065164" cy="40802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04406" y="1050873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26955" y="927304"/>
            <a:ext cx="5065164" cy="4080271"/>
            <a:chOff x="2526957" y="927304"/>
            <a:chExt cx="5065164" cy="40802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804406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26955" y="927304"/>
            <a:ext cx="5065164" cy="4080271"/>
            <a:chOff x="2526956" y="927304"/>
            <a:chExt cx="5065164" cy="40802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6" y="927304"/>
              <a:ext cx="5065164" cy="408027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804405" y="1060140"/>
              <a:ext cx="3387227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55" y="927304"/>
            <a:ext cx="5065164" cy="40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Robustness across Methods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94277" y="1379928"/>
            <a:ext cx="5844121" cy="2740792"/>
            <a:chOff x="2394277" y="1379928"/>
            <a:chExt cx="5844121" cy="27407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59" r="13635" b="32249"/>
            <a:stretch/>
          </p:blipFill>
          <p:spPr>
            <a:xfrm>
              <a:off x="2394277" y="1559677"/>
              <a:ext cx="5844121" cy="256104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2" r="13635" b="92179"/>
            <a:stretch/>
          </p:blipFill>
          <p:spPr>
            <a:xfrm>
              <a:off x="2394277" y="1379928"/>
              <a:ext cx="5844121" cy="226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1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6187" y="4411364"/>
            <a:ext cx="1556426" cy="73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6" y="205979"/>
            <a:ext cx="8586691" cy="85725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Per Policy Robustness </a:t>
            </a:r>
            <a:r>
              <a:rPr lang="en-US" sz="3000" smtClean="0"/>
              <a:t>for Planned Adaptive DPS</a:t>
            </a:r>
            <a:endParaRPr lang="en-US" sz="3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42917" r="41403" b="31824"/>
          <a:stretch/>
        </p:blipFill>
        <p:spPr>
          <a:xfrm>
            <a:off x="2319758" y="1094183"/>
            <a:ext cx="6026960" cy="1299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47" r="77469" b="31824"/>
          <a:stretch/>
        </p:blipFill>
        <p:spPr>
          <a:xfrm>
            <a:off x="1434389" y="1037689"/>
            <a:ext cx="968801" cy="1354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6" t="42917" r="13879" b="31824"/>
          <a:stretch/>
        </p:blipFill>
        <p:spPr>
          <a:xfrm>
            <a:off x="2375941" y="2449842"/>
            <a:ext cx="4516053" cy="1299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2" t="42917" r="9260" b="31824"/>
          <a:stretch/>
        </p:blipFill>
        <p:spPr>
          <a:xfrm>
            <a:off x="2365099" y="3805501"/>
            <a:ext cx="669470" cy="12991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798" r="77469" b="31824"/>
          <a:stretch/>
        </p:blipFill>
        <p:spPr>
          <a:xfrm>
            <a:off x="1428572" y="2391919"/>
            <a:ext cx="968801" cy="13567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13" r="77469" b="31824"/>
          <a:stretch/>
        </p:blipFill>
        <p:spPr>
          <a:xfrm>
            <a:off x="1424874" y="3748678"/>
            <a:ext cx="968801" cy="1355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618" y="1497873"/>
            <a:ext cx="124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MORDM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39154" y="2731440"/>
            <a:ext cx="160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Multi-Scenario MORDM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1618" y="4270417"/>
            <a:ext cx="1241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653" y="4376057"/>
            <a:ext cx="1778694" cy="7674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6" y="205979"/>
            <a:ext cx="8586691" cy="857250"/>
          </a:xfrm>
        </p:spPr>
        <p:txBody>
          <a:bodyPr/>
          <a:lstStyle/>
          <a:p>
            <a:r>
              <a:rPr lang="en-US" dirty="0" smtClean="0"/>
              <a:t>Anthropogenic Pollution Release Rules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6608" y="1805970"/>
            <a:ext cx="3820335" cy="2448740"/>
            <a:chOff x="484247" y="1423358"/>
            <a:chExt cx="2567545" cy="15938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1" t="18431" r="32365"/>
            <a:stretch/>
          </p:blipFill>
          <p:spPr>
            <a:xfrm>
              <a:off x="670902" y="1423358"/>
              <a:ext cx="2380890" cy="15938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18431" r="97519"/>
            <a:stretch/>
          </p:blipFill>
          <p:spPr>
            <a:xfrm>
              <a:off x="484247" y="1423358"/>
              <a:ext cx="186655" cy="159382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642695" y="1805970"/>
            <a:ext cx="4030965" cy="2435204"/>
            <a:chOff x="5943600" y="2061713"/>
            <a:chExt cx="2579298" cy="15809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6" t="19090" r="32594"/>
            <a:stretch/>
          </p:blipFill>
          <p:spPr>
            <a:xfrm>
              <a:off x="6133381" y="2061713"/>
              <a:ext cx="2389517" cy="15809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" t="19090" r="97408"/>
            <a:stretch/>
          </p:blipFill>
          <p:spPr>
            <a:xfrm>
              <a:off x="5943600" y="2061713"/>
              <a:ext cx="189781" cy="15809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442991" y="1375965"/>
            <a:ext cx="20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Direct Policy Search</a:t>
            </a:r>
            <a:endParaRPr 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5653530" y="1436638"/>
            <a:ext cx="230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Planned Adaptive DPS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70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more you include robustness in the search phase, the more robust your policy alternatives will be</a:t>
            </a:r>
          </a:p>
          <a:p>
            <a:r>
              <a:rPr lang="en-US" dirty="0" smtClean="0"/>
              <a:t>Reference scenario selection can have a massive impact on the characteristics of recommended policies</a:t>
            </a:r>
          </a:p>
          <a:p>
            <a:pPr lvl="1"/>
            <a:r>
              <a:rPr lang="en-US" dirty="0" smtClean="0"/>
              <a:t>Impact seems to be larger when policies adapt more slowly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2653" y="4376057"/>
            <a:ext cx="1778694" cy="7674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t="19517" r="50074" b="41010"/>
          <a:stretch/>
        </p:blipFill>
        <p:spPr bwMode="auto">
          <a:xfrm>
            <a:off x="2772000" y="1322869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6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196" r="75115" b="40747"/>
          <a:stretch/>
        </p:blipFill>
        <p:spPr bwMode="auto">
          <a:xfrm>
            <a:off x="972000" y="1322869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7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9" r="75266" b="482"/>
          <a:stretch/>
        </p:blipFill>
        <p:spPr bwMode="auto">
          <a:xfrm>
            <a:off x="972000" y="3114437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9" t="59452" b="480"/>
          <a:stretch/>
        </p:blipFill>
        <p:spPr bwMode="auto">
          <a:xfrm>
            <a:off x="6372000" y="3104600"/>
            <a:ext cx="1800000" cy="1791266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9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19039" r="25017" b="40589"/>
          <a:stretch/>
        </p:blipFill>
        <p:spPr bwMode="auto">
          <a:xfrm>
            <a:off x="4572000" y="1322869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4" t="19088" b="40736"/>
          <a:stretch/>
        </p:blipFill>
        <p:spPr bwMode="auto">
          <a:xfrm>
            <a:off x="6372000" y="1322171"/>
            <a:ext cx="1800000" cy="1791367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1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8" t="59941" r="25220" b="482"/>
          <a:stretch/>
        </p:blipFill>
        <p:spPr bwMode="auto">
          <a:xfrm>
            <a:off x="4572000" y="3114437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2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2" t="59987" r="50156" b="481"/>
          <a:stretch/>
        </p:blipFill>
        <p:spPr bwMode="auto">
          <a:xfrm>
            <a:off x="2772000" y="3114437"/>
            <a:ext cx="1800000" cy="180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9918" y="205979"/>
            <a:ext cx="8582999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UN Millennium Development Goals </a:t>
            </a:r>
            <a:r>
              <a:rPr lang="mr-IN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2000	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326889" y="2858673"/>
            <a:ext cx="2311527" cy="231152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26889" y="1063229"/>
            <a:ext cx="2311527" cy="231152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9383" y="1051332"/>
            <a:ext cx="2311527" cy="231152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5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Bigger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and broad comparative framework </a:t>
            </a:r>
          </a:p>
          <a:p>
            <a:r>
              <a:rPr lang="en-US" dirty="0" smtClean="0"/>
              <a:t>Analysts: consider effect of policy structures on a method and effectiveness of methods</a:t>
            </a:r>
          </a:p>
          <a:p>
            <a:r>
              <a:rPr lang="en-US" dirty="0" smtClean="0"/>
              <a:t>Decision Makers: highlight impact of method selection on results of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are likely specific to a problem specification</a:t>
            </a:r>
            <a:endParaRPr lang="en-US" dirty="0"/>
          </a:p>
          <a:p>
            <a:r>
              <a:rPr lang="en-US" dirty="0" smtClean="0"/>
              <a:t>Need to compare multiple problems to develop solid generalizations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46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48842"/>
            <a:ext cx="9067726" cy="222953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21155"/>
            <a:ext cx="9144000" cy="131445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411999" y="4155220"/>
            <a:ext cx="2160000" cy="616268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71999" y="4204473"/>
            <a:ext cx="2160000" cy="567015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71999" y="4796116"/>
            <a:ext cx="1" cy="347384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957587" y="189273"/>
            <a:ext cx="5228826" cy="422702"/>
            <a:chOff x="2200648" y="189273"/>
            <a:chExt cx="5228826" cy="422702"/>
          </a:xfrm>
        </p:grpSpPr>
        <p:pic>
          <p:nvPicPr>
            <p:cNvPr id="7" name="Picture 6" descr="mage result for github logo transparent background"/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648" y="189273"/>
              <a:ext cx="422702" cy="42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623350" y="206525"/>
              <a:ext cx="4806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eebart</a:t>
              </a:r>
              <a:r>
                <a:rPr lang="en-US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/</a:t>
              </a:r>
              <a:r>
                <a:rPr lang="en-US" dirty="0" err="1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RobustDecisionSupportComparison</a:t>
              </a:r>
              <a:r>
                <a:rPr lang="en-US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9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652" y="4376057"/>
            <a:ext cx="8900573" cy="7674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982" y="0"/>
            <a:ext cx="40080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Robustness for the Planned Adaptive DPS variation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94277" y="1670384"/>
            <a:ext cx="5844121" cy="2740792"/>
            <a:chOff x="2394277" y="1379928"/>
            <a:chExt cx="5844121" cy="27407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59" r="13635" b="32249"/>
            <a:stretch/>
          </p:blipFill>
          <p:spPr>
            <a:xfrm>
              <a:off x="2394277" y="1559677"/>
              <a:ext cx="5844121" cy="25610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2" r="13635" b="92179"/>
            <a:stretch/>
          </p:blipFill>
          <p:spPr>
            <a:xfrm>
              <a:off x="2394277" y="1379928"/>
              <a:ext cx="5844121" cy="226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6" y="205979"/>
            <a:ext cx="8571972" cy="857250"/>
          </a:xfrm>
        </p:spPr>
        <p:txBody>
          <a:bodyPr/>
          <a:lstStyle/>
          <a:p>
            <a:r>
              <a:rPr lang="en-US" dirty="0" smtClean="0"/>
              <a:t>Pareto Front Size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5" y="1289436"/>
            <a:ext cx="4239528" cy="27590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283" y="1289436"/>
            <a:ext cx="4204853" cy="27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4173" r="11068" b="4541"/>
          <a:stretch/>
        </p:blipFill>
        <p:spPr>
          <a:xfrm>
            <a:off x="2109414" y="1212968"/>
            <a:ext cx="5740807" cy="168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6" y="205979"/>
            <a:ext cx="8586691" cy="857250"/>
          </a:xfrm>
        </p:spPr>
        <p:txBody>
          <a:bodyPr/>
          <a:lstStyle/>
          <a:p>
            <a:r>
              <a:rPr lang="en-US" dirty="0" smtClean="0"/>
              <a:t>Anthropogenic Pollution Trends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5089" y="1889679"/>
            <a:ext cx="127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DPS, t=1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4153" y="3576428"/>
            <a:ext cx="195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Planned Adaptive DPS, t=10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3490" r="11080" b="4201"/>
          <a:stretch/>
        </p:blipFill>
        <p:spPr>
          <a:xfrm>
            <a:off x="2109414" y="3047507"/>
            <a:ext cx="5740807" cy="17041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50221" y="1374183"/>
            <a:ext cx="1293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MORDM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7850220" y="1795537"/>
            <a:ext cx="129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Multi-Scenario MORDM</a:t>
            </a:r>
            <a:endParaRPr 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7850221" y="2432334"/>
            <a:ext cx="1293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MORO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850220" y="3208722"/>
            <a:ext cx="1293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MORDM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7850219" y="3630076"/>
            <a:ext cx="1293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Multi-Scenario MORDM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850220" y="4266873"/>
            <a:ext cx="1293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MORO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76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2653" y="4376057"/>
            <a:ext cx="1778694" cy="76744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9918" y="205979"/>
            <a:ext cx="8582999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UN Sustainable Development Goals </a:t>
            </a:r>
            <a:r>
              <a:rPr lang="mr-IN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2015	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91250" y="1063229"/>
            <a:ext cx="7561501" cy="3780000"/>
            <a:chOff x="1001182" y="1063229"/>
            <a:chExt cx="7561501" cy="378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1063229"/>
              <a:ext cx="1260000" cy="1260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2323229"/>
              <a:ext cx="1260000" cy="126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2321661"/>
              <a:ext cx="1260000" cy="126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82" y="3583229"/>
              <a:ext cx="1260000" cy="1260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3581661"/>
              <a:ext cx="1260000" cy="1260000"/>
            </a:xfrm>
            <a:prstGeom prst="rect">
              <a:avLst/>
            </a:prstGeom>
          </p:spPr>
        </p:pic>
      </p:grpSp>
      <p:sp>
        <p:nvSpPr>
          <p:cNvPr id="43" name="Oval 42"/>
          <p:cNvSpPr/>
          <p:nvPr/>
        </p:nvSpPr>
        <p:spPr>
          <a:xfrm>
            <a:off x="620445" y="2150857"/>
            <a:ext cx="1601609" cy="1601609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880446" y="3409289"/>
            <a:ext cx="1601609" cy="1601609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977365" y="2150856"/>
            <a:ext cx="1601609" cy="1601609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Uncertainty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1928" y="4419751"/>
            <a:ext cx="200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Models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0996" y="4419751"/>
            <a:ext cx="1918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Probabilities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3931" y="4409703"/>
            <a:ext cx="257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Priority Ranking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076" name="Picture 4" descr="ttps://www.researchgate.net/profile/Amir_Niazi/publication/264544466/figure/fig1/AS:296031465033736@1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29" y="2649081"/>
            <a:ext cx="2001556" cy="171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tps://www.dplot.com/probscale/normal-distributions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96" y="2395103"/>
            <a:ext cx="1918088" cy="202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i0.wp.com/familylawheadquarters.com/wp-content/uploads/2015/06/28495051_s.jp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31" y="2539006"/>
            <a:ext cx="2575118" cy="17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1159" y="1147550"/>
            <a:ext cx="643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Lato" charset="0"/>
                <a:ea typeface="Lato" charset="0"/>
                <a:cs typeface="Lato" charset="0"/>
              </a:rPr>
              <a:t>?</a:t>
            </a:r>
            <a:endParaRPr lang="en-US" sz="8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8493" y="1063229"/>
            <a:ext cx="643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Lato" charset="0"/>
                <a:ea typeface="Lato" charset="0"/>
                <a:cs typeface="Lato" charset="0"/>
              </a:rPr>
              <a:t>?</a:t>
            </a:r>
            <a:endParaRPr lang="en-US" sz="8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9943" y="1149567"/>
            <a:ext cx="643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Lato" charset="0"/>
                <a:ea typeface="Lato" charset="0"/>
                <a:cs typeface="Lato" charset="0"/>
              </a:rPr>
              <a:t>?</a:t>
            </a:r>
            <a:endParaRPr lang="en-US" sz="8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63106" y="3295858"/>
            <a:ext cx="7106464" cy="13904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Development of comparative framework</a:t>
            </a:r>
          </a:p>
          <a:p>
            <a:r>
              <a:rPr lang="en-US" sz="2400" dirty="0" smtClean="0"/>
              <a:t>Used to compare three methods, three variations of a deeply uncertain problem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763106" y="1157669"/>
            <a:ext cx="7200024" cy="1815882"/>
          </a:xfrm>
          <a:prstGeom prst="rect">
            <a:avLst/>
          </a:prstGeom>
          <a:ln w="28575">
            <a:solidFill>
              <a:srgbClr val="FF7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>
                <a:latin typeface="Lato" charset="0"/>
              </a:rPr>
              <a:t>What are the trade-offs between different methods of decision support when considering a wicked problems and varying policy implementation structures? </a:t>
            </a:r>
            <a:endParaRPr lang="en-US" sz="2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024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dirty="0" smtClean="0"/>
              <a:t>Robust Decision Making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Model Specification (XLRM)</a:t>
            </a: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75898" y="868631"/>
            <a:ext cx="2086270" cy="813851"/>
            <a:chOff x="3774486" y="599207"/>
            <a:chExt cx="2086270" cy="813851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cxnSp>
          <p:nvCxnSpPr>
            <p:cNvPr id="11" name="Straight Arrow Connector 10"/>
            <p:cNvCxnSpPr>
              <a:stCxn id="23" idx="2"/>
              <a:endCxn id="24" idx="0"/>
            </p:cNvCxnSpPr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388022" y="3154932"/>
            <a:ext cx="4744462" cy="1721576"/>
            <a:chOff x="3388022" y="3154932"/>
            <a:chExt cx="4744462" cy="1721576"/>
          </a:xfrm>
        </p:grpSpPr>
        <p:sp>
          <p:nvSpPr>
            <p:cNvPr id="42" name="Rectangle 41"/>
            <p:cNvSpPr/>
            <p:nvPr/>
          </p:nvSpPr>
          <p:spPr>
            <a:xfrm>
              <a:off x="5156375" y="3875235"/>
              <a:ext cx="1480710" cy="1001273"/>
            </a:xfrm>
            <a:prstGeom prst="rect">
              <a:avLst/>
            </a:prstGeom>
            <a:noFill/>
            <a:ln>
              <a:solidFill>
                <a:srgbClr val="1D1C7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System Relationships</a:t>
              </a:r>
            </a:p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(R)</a:t>
              </a:r>
              <a:endParaRPr lang="en-US" sz="1600" dirty="0"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3" name="Straight Arrow Connector 42"/>
            <p:cNvCxnSpPr>
              <a:stCxn id="44" idx="2"/>
            </p:cNvCxnSpPr>
            <p:nvPr/>
          </p:nvCxnSpPr>
          <p:spPr>
            <a:xfrm>
              <a:off x="5895094" y="3564835"/>
              <a:ext cx="1636" cy="31040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061534" y="3154932"/>
              <a:ext cx="1667119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smtClean="0">
                  <a:latin typeface="Lato" charset="0"/>
                  <a:ea typeface="Lato" charset="0"/>
                  <a:cs typeface="Lato" charset="0"/>
                </a:rPr>
                <a:t>Policy Levers (L</a:t>
              </a:r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)</a:t>
              </a:r>
              <a:endParaRPr lang="en-US" sz="16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88022" y="3875235"/>
              <a:ext cx="1398176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External Uncertainties</a:t>
              </a:r>
            </a:p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(X)</a:t>
              </a:r>
              <a:endParaRPr lang="en-US" sz="16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07261" y="3875234"/>
              <a:ext cx="1125223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Outcomes of Interest</a:t>
              </a:r>
            </a:p>
            <a:p>
              <a:pPr algn="ctr"/>
              <a:r>
                <a:rPr lang="en-US" sz="1600" dirty="0" smtClean="0">
                  <a:latin typeface="Lato" charset="0"/>
                  <a:ea typeface="Lato" charset="0"/>
                  <a:cs typeface="Lato" charset="0"/>
                </a:rPr>
                <a:t>(M)</a:t>
              </a:r>
              <a:endParaRPr lang="en-US" sz="1600" dirty="0"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7" name="Straight Arrow Connector 46"/>
            <p:cNvCxnSpPr>
              <a:stCxn id="47" idx="3"/>
            </p:cNvCxnSpPr>
            <p:nvPr/>
          </p:nvCxnSpPr>
          <p:spPr>
            <a:xfrm>
              <a:off x="4786197" y="4375872"/>
              <a:ext cx="370178" cy="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48" idx="1"/>
            </p:cNvCxnSpPr>
            <p:nvPr/>
          </p:nvCxnSpPr>
          <p:spPr>
            <a:xfrm flipV="1">
              <a:off x="6637085" y="4375871"/>
              <a:ext cx="370177" cy="1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351128" y="0"/>
            <a:ext cx="1296538" cy="515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20" y="205979"/>
            <a:ext cx="5948949" cy="857250"/>
          </a:xfrm>
        </p:spPr>
        <p:txBody>
          <a:bodyPr>
            <a:noAutofit/>
          </a:bodyPr>
          <a:lstStyle/>
          <a:p>
            <a:r>
              <a:rPr lang="en-US" dirty="0" smtClean="0"/>
              <a:t>Robust Decision Making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20620" y="1200150"/>
            <a:ext cx="5948950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 Specification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Policy </a:t>
            </a:r>
            <a:r>
              <a:rPr lang="en-US" dirty="0" smtClean="0"/>
              <a:t>Alternative Determination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898" y="868631"/>
            <a:ext cx="2086270" cy="1626195"/>
            <a:chOff x="3774486" y="599207"/>
            <a:chExt cx="2086270" cy="162619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.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Policy </a:t>
              </a:r>
              <a:r>
                <a:rPr lang="en-US" sz="10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Alternative </a:t>
              </a:r>
              <a:r>
                <a:rPr lang="en-US" sz="1000" dirty="0" smtClean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</a:t>
              </a:r>
              <a:endParaRPr lang="en-US" sz="1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37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Multi-Objective Evolutionary Algorithms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Iterative, seeking a set of policy alternatives</a:t>
            </a:r>
          </a:p>
          <a:p>
            <a:r>
              <a:rPr lang="en-US" dirty="0" smtClean="0"/>
              <a:t>Determines membership to the final set through a customizable fitness test</a:t>
            </a:r>
          </a:p>
          <a:p>
            <a:endParaRPr lang="en-US" dirty="0"/>
          </a:p>
          <a:p>
            <a:r>
              <a:rPr lang="en-US" dirty="0" smtClean="0"/>
              <a:t>Commonly used options: </a:t>
            </a:r>
            <a:r>
              <a:rPr lang="en-US" dirty="0" err="1" smtClean="0"/>
              <a:t>ε</a:t>
            </a:r>
            <a:r>
              <a:rPr lang="en-US" dirty="0" smtClean="0"/>
              <a:t>-NSGAII, Borg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2278</Words>
  <Application>Microsoft Macintosh PowerPoint</Application>
  <PresentationFormat>On-screen Show (16:9)</PresentationFormat>
  <Paragraphs>300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Lato</vt:lpstr>
      <vt:lpstr>Mangal</vt:lpstr>
      <vt:lpstr>Tahoma</vt:lpstr>
      <vt:lpstr>Arial</vt:lpstr>
      <vt:lpstr>Office Theme</vt:lpstr>
      <vt:lpstr>Custom Design</vt:lpstr>
      <vt:lpstr>Robust Decision Support Methods A Comparative Analysis</vt:lpstr>
      <vt:lpstr>Agenda</vt:lpstr>
      <vt:lpstr>UN Millennium Development Goals – 2000 </vt:lpstr>
      <vt:lpstr>UN Sustainable Development Goals – 2015 </vt:lpstr>
      <vt:lpstr>Deep Uncertainty</vt:lpstr>
      <vt:lpstr>Research Goal</vt:lpstr>
      <vt:lpstr>Robust Decision Making</vt:lpstr>
      <vt:lpstr>Robust Decision Making</vt:lpstr>
      <vt:lpstr>Multi-Objective Evolutionary Algorithms</vt:lpstr>
      <vt:lpstr>Robust Decision Making</vt:lpstr>
      <vt:lpstr>Multi-Objective Robust Decision Making</vt:lpstr>
      <vt:lpstr>Multi-Objective Robust Decision Making</vt:lpstr>
      <vt:lpstr>Multi-Scenario MORDM</vt:lpstr>
      <vt:lpstr>Multi-Objective Robust Optimization</vt:lpstr>
      <vt:lpstr>PowerPoint Presentation</vt:lpstr>
      <vt:lpstr>The Lake Problem</vt:lpstr>
      <vt:lpstr>The Lake Problem</vt:lpstr>
      <vt:lpstr>The Lake Problem</vt:lpstr>
      <vt:lpstr>The Lake Problem: Variations</vt:lpstr>
      <vt:lpstr>The Lake Problem: Variations</vt:lpstr>
      <vt:lpstr>The Lake Problem: Variations</vt:lpstr>
      <vt:lpstr>Implementation Details</vt:lpstr>
      <vt:lpstr>Points of Comparison</vt:lpstr>
      <vt:lpstr>Computational Cost</vt:lpstr>
      <vt:lpstr>Mean Robustness across Methods</vt:lpstr>
      <vt:lpstr>Mean Robustness across Methods</vt:lpstr>
      <vt:lpstr>Per Policy Robustness for Planned Adaptive DPS</vt:lpstr>
      <vt:lpstr>Anthropogenic Pollution Release Rules</vt:lpstr>
      <vt:lpstr>Conclusions</vt:lpstr>
      <vt:lpstr>The Bigger Picture</vt:lpstr>
      <vt:lpstr>Reflections</vt:lpstr>
      <vt:lpstr>Thank You</vt:lpstr>
      <vt:lpstr>PowerPoint Presentation</vt:lpstr>
      <vt:lpstr>PowerPoint Presentation</vt:lpstr>
      <vt:lpstr>Mean Robustness for the Planned Adaptive DPS variation</vt:lpstr>
      <vt:lpstr>Pareto Front Size Comparison</vt:lpstr>
      <vt:lpstr>Anthropogenic Pollution Trends</vt:lpstr>
    </vt:vector>
  </TitlesOfParts>
  <Company>TU Delft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Erin Bartholomew</cp:lastModifiedBy>
  <cp:revision>606</cp:revision>
  <dcterms:created xsi:type="dcterms:W3CDTF">2015-07-09T11:57:30Z</dcterms:created>
  <dcterms:modified xsi:type="dcterms:W3CDTF">2018-08-28T11:15:54Z</dcterms:modified>
</cp:coreProperties>
</file>